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9"/>
  </p:notesMasterIdLst>
  <p:handoutMasterIdLst>
    <p:handoutMasterId r:id="rId10"/>
  </p:handoutMasterIdLst>
  <p:sldIdLst>
    <p:sldId id="300" r:id="rId4"/>
    <p:sldId id="301" r:id="rId5"/>
    <p:sldId id="307" r:id="rId6"/>
    <p:sldId id="308" r:id="rId7"/>
    <p:sldId id="309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René Raap" initials="RR" lastIdx="7" clrIdx="2">
    <p:extLst>
      <p:ext uri="{19B8F6BF-5375-455C-9EA6-DF929625EA0E}">
        <p15:presenceInfo xmlns:p15="http://schemas.microsoft.com/office/powerpoint/2012/main" userId="147a3af7182b4e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6BD0-1215-4963-8978-E04BF62538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70632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b="1" dirty="0"/>
              <a:t>Het kenmerkend aspect: </a:t>
            </a:r>
            <a:r>
              <a:rPr lang="nl-NL" altLang="nl-NL" dirty="0"/>
              <a:t>d</a:t>
            </a:r>
            <a:r>
              <a:rPr lang="nl-NL" altLang="nl-NL" dirty="0" smtClean="0"/>
              <a:t>e </a:t>
            </a:r>
            <a:r>
              <a:rPr lang="nl-NL" altLang="nl-NL" dirty="0"/>
              <a:t>splitsing van de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kerk in West-Europa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Het ontstaan van de Reformatie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Het aandeel van Luther en Calvijn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Het verloop van de Reformatie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§5.3 De Reformatie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578300"/>
            <a:ext cx="7488832" cy="4175125"/>
          </a:xfrm>
        </p:spPr>
        <p:txBody>
          <a:bodyPr/>
          <a:lstStyle/>
          <a:p>
            <a:r>
              <a:rPr lang="nl-NL" dirty="0"/>
              <a:t>Rond 1500 nam de kritiek op misstanden in de kerk toe. Critici als Erasmus hoopten de kerk te veranderen. Uiteindelijk scheidden de protestanten zich tijdens de Reformatie af.</a:t>
            </a:r>
          </a:p>
          <a:p>
            <a:endParaRPr lang="nl-NL" dirty="0">
              <a:solidFill>
                <a:srgbClr val="00B0F0"/>
              </a:solidFill>
            </a:endParaRPr>
          </a:p>
          <a:p>
            <a:r>
              <a:rPr lang="nl-NL" dirty="0">
                <a:solidFill>
                  <a:srgbClr val="00B0F0"/>
                </a:solidFill>
              </a:rPr>
              <a:t>Reformatie: </a:t>
            </a:r>
            <a:r>
              <a:rPr lang="nl-NL" dirty="0"/>
              <a:t>beweging in de 16e eeuw die de roomse kerk wilde veranderen, waarbij een splitsing in de kerk ontstond (synoniem: Hervorming</a:t>
            </a:r>
            <a:r>
              <a:rPr lang="nl-NL" dirty="0" smtClean="0"/>
              <a:t>).</a:t>
            </a:r>
            <a:endParaRPr lang="nl-NL" dirty="0"/>
          </a:p>
          <a:p>
            <a:r>
              <a:rPr lang="nl-NL" dirty="0">
                <a:solidFill>
                  <a:srgbClr val="00B0F0"/>
                </a:solidFill>
              </a:rPr>
              <a:t>Protestantisme: </a:t>
            </a:r>
            <a:r>
              <a:rPr lang="nl-NL" dirty="0"/>
              <a:t>geloofsleer van kerkgemeenschappen die zich losmaakten van de roomse kerk in de 16e </a:t>
            </a:r>
            <a:r>
              <a:rPr lang="nl-NL" dirty="0" smtClean="0"/>
              <a:t>eeuw.</a:t>
            </a:r>
            <a:endParaRPr lang="nl-NL" dirty="0"/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Het ontstaan van de Reformatie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34219"/>
            <a:ext cx="3816424" cy="5370473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4780496" y="1186247"/>
            <a:ext cx="3816424" cy="487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Kritiek </a:t>
            </a:r>
            <a:r>
              <a:rPr lang="nl-NL" dirty="0" smtClean="0"/>
              <a:t>op de kerk was </a:t>
            </a:r>
            <a:r>
              <a:rPr lang="nl-NL" dirty="0"/>
              <a:t>er </a:t>
            </a:r>
            <a:r>
              <a:rPr lang="nl-NL" dirty="0" smtClean="0"/>
              <a:t>onder andere door:</a:t>
            </a:r>
            <a:endParaRPr lang="nl-NL" dirty="0"/>
          </a:p>
          <a:p>
            <a:pPr marL="342900" indent="-342900">
              <a:buFontTx/>
              <a:buChar char="-"/>
              <a:defRPr/>
            </a:pPr>
            <a:r>
              <a:rPr lang="nl-NL" dirty="0"/>
              <a:t>H</a:t>
            </a:r>
            <a:r>
              <a:rPr lang="nl-NL" dirty="0" smtClean="0"/>
              <a:t>aar </a:t>
            </a:r>
            <a:r>
              <a:rPr lang="nl-NL" dirty="0"/>
              <a:t>rijkdom </a:t>
            </a:r>
            <a:r>
              <a:rPr lang="nl-NL" dirty="0" smtClean="0"/>
              <a:t>en </a:t>
            </a:r>
            <a:r>
              <a:rPr lang="nl-NL" dirty="0"/>
              <a:t>uiterlijke </a:t>
            </a:r>
            <a:r>
              <a:rPr lang="nl-NL" dirty="0" smtClean="0"/>
              <a:t>vertoon </a:t>
            </a:r>
          </a:p>
          <a:p>
            <a:pPr marL="342900" indent="-342900">
              <a:buFontTx/>
              <a:buChar char="-"/>
              <a:defRPr/>
            </a:pPr>
            <a:r>
              <a:rPr lang="nl-NL" dirty="0">
                <a:solidFill>
                  <a:schemeClr val="accent4"/>
                </a:solidFill>
              </a:rPr>
              <a:t>H</a:t>
            </a:r>
            <a:r>
              <a:rPr lang="nl-NL" dirty="0" smtClean="0">
                <a:solidFill>
                  <a:schemeClr val="accent4"/>
                </a:solidFill>
              </a:rPr>
              <a:t>et </a:t>
            </a:r>
            <a:r>
              <a:rPr lang="nl-NL" dirty="0">
                <a:solidFill>
                  <a:schemeClr val="accent4"/>
                </a:solidFill>
              </a:rPr>
              <a:t>verkopen van ambten en aflaten</a:t>
            </a:r>
          </a:p>
          <a:p>
            <a:pPr marL="342900" indent="-342900">
              <a:buFontTx/>
              <a:buChar char="-"/>
              <a:defRPr/>
            </a:pPr>
            <a:r>
              <a:rPr lang="nl-NL" dirty="0">
                <a:solidFill>
                  <a:schemeClr val="accent4"/>
                </a:solidFill>
              </a:rPr>
              <a:t>H</a:t>
            </a:r>
            <a:r>
              <a:rPr lang="nl-NL" smtClean="0">
                <a:solidFill>
                  <a:schemeClr val="accent4"/>
                </a:solidFill>
              </a:rPr>
              <a:t>et </a:t>
            </a:r>
            <a:r>
              <a:rPr lang="nl-NL" dirty="0">
                <a:solidFill>
                  <a:schemeClr val="accent4"/>
                </a:solidFill>
              </a:rPr>
              <a:t>schenden van het celibaat</a:t>
            </a:r>
          </a:p>
          <a:p>
            <a:pPr>
              <a:defRPr/>
            </a:pPr>
            <a:endParaRPr lang="nl-NL" dirty="0">
              <a:solidFill>
                <a:schemeClr val="accent4"/>
              </a:solidFill>
            </a:endParaRPr>
          </a:p>
          <a:p>
            <a:pPr>
              <a:defRPr/>
            </a:pPr>
            <a:r>
              <a:rPr lang="nl-NL" dirty="0">
                <a:solidFill>
                  <a:srgbClr val="00B0F0"/>
                </a:solidFill>
              </a:rPr>
              <a:t>Celibaat: </a:t>
            </a:r>
            <a:r>
              <a:rPr lang="nl-NL" dirty="0">
                <a:solidFill>
                  <a:schemeClr val="accent4"/>
                </a:solidFill>
              </a:rPr>
              <a:t>het verplicht ongetrouwd blijven van katholieke </a:t>
            </a:r>
            <a:r>
              <a:rPr lang="nl-NL" dirty="0" smtClean="0">
                <a:solidFill>
                  <a:schemeClr val="accent4"/>
                </a:solidFill>
              </a:rPr>
              <a:t>geestelijken.</a:t>
            </a:r>
            <a:endParaRPr lang="nl-NL" dirty="0">
              <a:solidFill>
                <a:schemeClr val="accent4"/>
              </a:solidFill>
            </a:endParaRPr>
          </a:p>
          <a:p>
            <a:pPr marL="342900" indent="-342900">
              <a:buFontTx/>
              <a:buChar char="-"/>
              <a:defRPr/>
            </a:pP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408958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78300"/>
            <a:ext cx="7905824" cy="4175125"/>
          </a:xfrm>
        </p:spPr>
        <p:txBody>
          <a:bodyPr/>
          <a:lstStyle/>
          <a:p>
            <a:r>
              <a:rPr lang="nl-NL" dirty="0"/>
              <a:t>Luther uitte zijn kritiek in 95 stellingen. Volgens hem konden gelovigen via Bijbelstudie en bidden met God in contact komen, priesters waren </a:t>
            </a:r>
            <a:r>
              <a:rPr lang="nl-NL" dirty="0" smtClean="0"/>
              <a:t>overbodig</a:t>
            </a:r>
            <a:r>
              <a:rPr lang="nl-NL" dirty="0"/>
              <a:t>. Dit tastte het gezag van de kerk aan.</a:t>
            </a:r>
          </a:p>
          <a:p>
            <a:endParaRPr lang="nl-NL" dirty="0"/>
          </a:p>
          <a:p>
            <a:r>
              <a:rPr lang="nl-NL" dirty="0"/>
              <a:t>Calvijn wees alle niet-Bijbelse zaken af. Het volk moest de overheid </a:t>
            </a:r>
            <a:r>
              <a:rPr lang="nl-NL" dirty="0" smtClean="0"/>
              <a:t>gehoorzamen</a:t>
            </a:r>
            <a:r>
              <a:rPr lang="nl-NL" dirty="0" smtClean="0"/>
              <a:t>. Die overheid moest de ‘ware godsdienst’ bevorderen. </a:t>
            </a:r>
          </a:p>
          <a:p>
            <a:endParaRPr lang="nl-NL" dirty="0">
              <a:solidFill>
                <a:srgbClr val="00B0F0"/>
              </a:solidFill>
            </a:endParaRPr>
          </a:p>
          <a:p>
            <a:r>
              <a:rPr lang="nl-NL" dirty="0">
                <a:solidFill>
                  <a:srgbClr val="00B0F0"/>
                </a:solidFill>
              </a:rPr>
              <a:t>Calvinisme:</a:t>
            </a:r>
            <a:r>
              <a:rPr lang="nl-NL" b="1" dirty="0"/>
              <a:t> </a:t>
            </a:r>
            <a:r>
              <a:rPr lang="nl-NL" dirty="0"/>
              <a:t>protestantse leer gebaseerd op de denkbeelden van Johannes </a:t>
            </a:r>
            <a:r>
              <a:rPr lang="nl-NL" dirty="0" smtClean="0"/>
              <a:t>Calvijn. 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Het aandeel van Luther en Calvijn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33781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56792"/>
            <a:ext cx="8043116" cy="4175125"/>
          </a:xfrm>
        </p:spPr>
        <p:txBody>
          <a:bodyPr/>
          <a:lstStyle/>
          <a:p>
            <a:r>
              <a:rPr lang="nl-NL" dirty="0"/>
              <a:t>Het Duitse rijk werd verscheurd door oorlog. In 1555 ontstond de Godsdienstvrede van Augsburg: elke vorst bepaalde de religie van zijn gebied.</a:t>
            </a:r>
          </a:p>
          <a:p>
            <a:endParaRPr lang="nl-NL" dirty="0"/>
          </a:p>
          <a:p>
            <a:r>
              <a:rPr lang="nl-NL" dirty="0"/>
              <a:t>In Frankrijk </a:t>
            </a:r>
            <a:r>
              <a:rPr lang="nl-NL" dirty="0" smtClean="0"/>
              <a:t>woedden </a:t>
            </a:r>
            <a:r>
              <a:rPr lang="nl-NL" dirty="0"/>
              <a:t>vanaf 1562 </a:t>
            </a:r>
            <a:r>
              <a:rPr lang="nl-NL" dirty="0" smtClean="0"/>
              <a:t>bloedige godsdienstoorlogen tussen katholieken </a:t>
            </a:r>
            <a:r>
              <a:rPr lang="nl-NL" dirty="0"/>
              <a:t>en </a:t>
            </a:r>
            <a:r>
              <a:rPr lang="nl-NL" dirty="0">
                <a:solidFill>
                  <a:srgbClr val="00B0F0"/>
                </a:solidFill>
              </a:rPr>
              <a:t>hugenoten</a:t>
            </a:r>
            <a:r>
              <a:rPr lang="nl-NL" dirty="0" smtClean="0"/>
              <a:t> </a:t>
            </a:r>
            <a:r>
              <a:rPr lang="nl-NL" dirty="0"/>
              <a:t>(Franse calvinisten</a:t>
            </a:r>
            <a:r>
              <a:rPr lang="nl-NL" dirty="0" smtClean="0"/>
              <a:t>). </a:t>
            </a:r>
            <a:r>
              <a:rPr lang="nl-NL" dirty="0"/>
              <a:t>Met het Edict van Nantes (1598) </a:t>
            </a:r>
            <a:r>
              <a:rPr lang="nl-NL" dirty="0" smtClean="0"/>
              <a:t>kregen de hugenoten rechten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/>
              <a:t>In Engeland ontstond in 1534 de protestantse Anglicaanse kerk geleid door de koning. Gesteund door Spanje was er nog jaren katholiek verzet.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Het verloop van de Reformatie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97146874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1267</TotalTime>
  <Words>333</Words>
  <Application>Microsoft Office PowerPoint</Application>
  <PresentationFormat>Diavoorstelling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§5.3 De Reformatie</vt:lpstr>
      <vt:lpstr>Het ontstaan van de Reformatie</vt:lpstr>
      <vt:lpstr>PowerPoint-presentatie</vt:lpstr>
      <vt:lpstr>Het aandeel van Luther en Calvijn</vt:lpstr>
      <vt:lpstr>Het verloop van de Reformatie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277</cp:revision>
  <cp:lastPrinted>2013-03-19T08:25:20Z</cp:lastPrinted>
  <dcterms:created xsi:type="dcterms:W3CDTF">2013-03-13T12:13:36Z</dcterms:created>
  <dcterms:modified xsi:type="dcterms:W3CDTF">2016-11-08T12:03:06Z</dcterms:modified>
</cp:coreProperties>
</file>